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70" r:id="rId4"/>
    <p:sldId id="269" r:id="rId5"/>
    <p:sldId id="259" r:id="rId6"/>
    <p:sldId id="271" r:id="rId7"/>
    <p:sldId id="263" r:id="rId8"/>
    <p:sldId id="272" r:id="rId9"/>
    <p:sldId id="258" r:id="rId10"/>
    <p:sldId id="260" r:id="rId11"/>
    <p:sldId id="261" r:id="rId12"/>
    <p:sldId id="262" r:id="rId13"/>
    <p:sldId id="273" r:id="rId14"/>
    <p:sldId id="266" r:id="rId15"/>
    <p:sldId id="268" r:id="rId16"/>
    <p:sldId id="274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>
        <p:scale>
          <a:sx n="91" d="100"/>
          <a:sy n="91" d="100"/>
        </p:scale>
        <p:origin x="8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EBD04F-ABCA-4B46-AE55-2CCB49CC41D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60112-C33A-C14B-B0FC-F32CDDF82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72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360112-C33A-C14B-B0FC-F32CDDF828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3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fladotnet.com/codecamp/Home.aspx" TargetMode="External"/><Relationship Id="rId3" Type="http://schemas.openxmlformats.org/officeDocument/2006/relationships/hyperlink" Target="http://www.orlandocodecamp.com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community/education/" TargetMode="External"/><Relationship Id="rId4" Type="http://schemas.openxmlformats.org/officeDocument/2006/relationships/hyperlink" Target="https://bizspark.microsoft.com/" TargetMode="External"/><Relationship Id="rId5" Type="http://schemas.openxmlformats.org/officeDocument/2006/relationships/hyperlink" Target="https://12factor.net/" TargetMode="External"/><Relationship Id="rId6" Type="http://schemas.openxmlformats.org/officeDocument/2006/relationships/hyperlink" Target="https://www.thoughtworks.com/insights/blog/enabling-continuous-delivery-enterprises-testin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hub.com/cberthold/presentation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zure.microsoft.com/en-us/blog/azure-devops-project-public-preview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codebase" TargetMode="External"/><Relationship Id="rId4" Type="http://schemas.openxmlformats.org/officeDocument/2006/relationships/hyperlink" Target="https://12factor.net/build-release-run" TargetMode="External"/><Relationship Id="rId5" Type="http://schemas.openxmlformats.org/officeDocument/2006/relationships/hyperlink" Target="https://12factor.net/dev-prod-parity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12factor.ne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Take on </a:t>
            </a:r>
            <a:r>
              <a:rPr lang="en-US" dirty="0" smtClean="0"/>
              <a:t>DevOps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Continuous Integration and Deployment </a:t>
            </a:r>
            <a:r>
              <a:rPr lang="en-US" dirty="0"/>
              <a:t>Made Easier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with Visual Studio Team Services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63" y="2404534"/>
            <a:ext cx="3228536" cy="43047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503" y="313034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097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Continuous Integration?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 Integration (CI) is a development practice that requires developers to integrate code into </a:t>
            </a:r>
            <a:r>
              <a:rPr lang="en-US" dirty="0" smtClean="0"/>
              <a:t>centralized repository at regular intervals.</a:t>
            </a:r>
          </a:p>
          <a:p>
            <a:r>
              <a:rPr lang="en-US" dirty="0" smtClean="0"/>
              <a:t>Usually done at least once a day</a:t>
            </a:r>
          </a:p>
          <a:p>
            <a:r>
              <a:rPr lang="en-US" dirty="0" smtClean="0"/>
              <a:t>Each check-in is built and verified</a:t>
            </a:r>
          </a:p>
          <a:p>
            <a:pPr lvl="1"/>
            <a:r>
              <a:rPr lang="en-US" dirty="0" smtClean="0"/>
              <a:t>Code Builds</a:t>
            </a:r>
          </a:p>
          <a:p>
            <a:pPr lvl="1"/>
            <a:r>
              <a:rPr lang="en-US" dirty="0" smtClean="0"/>
              <a:t>Unit Tests Pass</a:t>
            </a:r>
          </a:p>
          <a:p>
            <a:pPr lvl="1"/>
            <a:r>
              <a:rPr lang="en-US" dirty="0" smtClean="0"/>
              <a:t>Additional Policies Applied </a:t>
            </a:r>
            <a:r>
              <a:rPr lang="mr-IN" dirty="0" smtClean="0"/>
              <a:t>–</a:t>
            </a:r>
            <a:r>
              <a:rPr lang="en-US" dirty="0"/>
              <a:t> </a:t>
            </a:r>
            <a:r>
              <a:rPr lang="en-US" dirty="0" smtClean="0"/>
              <a:t>Code Coverage, Static Code Analysis, 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585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Delivery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61514"/>
            <a:ext cx="8596668" cy="4909623"/>
          </a:xfrm>
        </p:spPr>
        <p:txBody>
          <a:bodyPr/>
          <a:lstStyle/>
          <a:p>
            <a:r>
              <a:rPr lang="en-US" dirty="0" smtClean="0"/>
              <a:t>The ability to give users software of all types </a:t>
            </a:r>
            <a:r>
              <a:rPr lang="mr-IN" dirty="0" smtClean="0"/>
              <a:t>–</a:t>
            </a:r>
            <a:r>
              <a:rPr lang="en-US" dirty="0" smtClean="0"/>
              <a:t> features, security, configuration, prototypes, bug fixes, etc. </a:t>
            </a:r>
            <a:r>
              <a:rPr lang="mr-IN" dirty="0" smtClean="0"/>
              <a:t>–</a:t>
            </a:r>
            <a:r>
              <a:rPr lang="en-US" dirty="0" smtClean="0"/>
              <a:t> in an efficient manner.</a:t>
            </a:r>
          </a:p>
          <a:p>
            <a:r>
              <a:rPr lang="en-US" dirty="0" smtClean="0"/>
              <a:t>Done in a consistent manner.</a:t>
            </a:r>
          </a:p>
          <a:p>
            <a:pPr lvl="1"/>
            <a:r>
              <a:rPr lang="en-US" dirty="0" smtClean="0"/>
              <a:t>Safely</a:t>
            </a:r>
          </a:p>
          <a:p>
            <a:pPr lvl="1"/>
            <a:r>
              <a:rPr lang="en-US" dirty="0" smtClean="0"/>
              <a:t>Quickly</a:t>
            </a:r>
          </a:p>
          <a:p>
            <a:r>
              <a:rPr lang="en-US" dirty="0" smtClean="0"/>
              <a:t>Code is always in a deployable state</a:t>
            </a:r>
          </a:p>
          <a:p>
            <a:r>
              <a:rPr lang="en-US" dirty="0" smtClean="0"/>
              <a:t>Some Benefits:</a:t>
            </a:r>
          </a:p>
          <a:p>
            <a:pPr lvl="1"/>
            <a:r>
              <a:rPr lang="en-US" dirty="0" smtClean="0"/>
              <a:t>Less Risk to change</a:t>
            </a:r>
          </a:p>
          <a:p>
            <a:pPr lvl="1"/>
            <a:r>
              <a:rPr lang="en-US" dirty="0" smtClean="0"/>
              <a:t>Lower costs</a:t>
            </a:r>
          </a:p>
          <a:p>
            <a:pPr lvl="1"/>
            <a:r>
              <a:rPr lang="en-US" dirty="0" smtClean="0"/>
              <a:t>Higher Quality </a:t>
            </a:r>
            <a:r>
              <a:rPr lang="mr-IN" dirty="0" smtClean="0"/>
              <a:t>–</a:t>
            </a:r>
            <a:r>
              <a:rPr lang="en-US" dirty="0" smtClean="0"/>
              <a:t> when combined with tools to test </a:t>
            </a:r>
            <a:r>
              <a:rPr lang="en-US" dirty="0" smtClean="0"/>
              <a:t>regressions</a:t>
            </a:r>
          </a:p>
          <a:p>
            <a:r>
              <a:rPr lang="en-US" dirty="0" smtClean="0"/>
              <a:t>Some Drawbacks:</a:t>
            </a:r>
          </a:p>
          <a:p>
            <a:pPr lvl="1"/>
            <a:r>
              <a:rPr lang="en-US" dirty="0" smtClean="0"/>
              <a:t>Blaming someone else’s code is harder (It was your commit)</a:t>
            </a:r>
          </a:p>
          <a:p>
            <a:pPr lvl="1"/>
            <a:r>
              <a:rPr lang="en-US" dirty="0" smtClean="0"/>
              <a:t>Clicking the publish button is easy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8539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234" y="450166"/>
            <a:ext cx="8987172" cy="505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854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Being Agile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 feedback loop</a:t>
            </a:r>
          </a:p>
          <a:p>
            <a:pPr lvl="1"/>
            <a:r>
              <a:rPr lang="en-US" dirty="0" smtClean="0"/>
              <a:t>Shorter loops = More agile</a:t>
            </a:r>
          </a:p>
          <a:p>
            <a:r>
              <a:rPr lang="en-US" dirty="0" smtClean="0"/>
              <a:t>Fail fast</a:t>
            </a:r>
          </a:p>
          <a:p>
            <a:r>
              <a:rPr lang="en-US" dirty="0" smtClean="0"/>
              <a:t>Integrate often</a:t>
            </a:r>
          </a:p>
          <a:p>
            <a:r>
              <a:rPr lang="en-US" dirty="0" smtClean="0"/>
              <a:t>Smaller chunks</a:t>
            </a:r>
          </a:p>
          <a:p>
            <a:r>
              <a:rPr lang="en-US" dirty="0" smtClean="0"/>
              <a:t>Change direction and pivot quickly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24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  <a:r>
              <a:rPr lang="en-US" dirty="0" smtClean="0"/>
              <a:t>#2!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64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South Florida </a:t>
            </a:r>
            <a:r>
              <a:rPr lang="en-US" dirty="0"/>
              <a:t>Code Camp -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www.fladotnet.com/codecamp/Home.aspx</a:t>
            </a:r>
            <a:endParaRPr lang="en-US" dirty="0" smtClean="0"/>
          </a:p>
          <a:p>
            <a:pPr lvl="1"/>
            <a:r>
              <a:rPr lang="en-US" dirty="0" smtClean="0"/>
              <a:t>February 10</a:t>
            </a:r>
          </a:p>
          <a:p>
            <a:pPr lvl="1"/>
            <a:r>
              <a:rPr lang="en-US" dirty="0" smtClean="0"/>
              <a:t>Nova U in Davie</a:t>
            </a:r>
          </a:p>
          <a:p>
            <a:r>
              <a:rPr lang="en-US" dirty="0" smtClean="0"/>
              <a:t>Orlando Code </a:t>
            </a:r>
            <a:r>
              <a:rPr lang="en-US" dirty="0"/>
              <a:t>Camp - </a:t>
            </a:r>
            <a:r>
              <a:rPr lang="en-US" dirty="0">
                <a:hlinkClick r:id="rId3"/>
              </a:rPr>
              <a:t>http://www.orlandocodecamp.com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March 17</a:t>
            </a:r>
          </a:p>
          <a:p>
            <a:pPr lvl="1"/>
            <a:r>
              <a:rPr lang="en-US" dirty="0" smtClean="0"/>
              <a:t>Donovan Brown and the League of Extraordinary Cloud DevOps Advocates from Microsoft will be there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03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52753"/>
          </a:xfrm>
        </p:spPr>
        <p:txBody>
          <a:bodyPr/>
          <a:lstStyle/>
          <a:p>
            <a:r>
              <a:rPr lang="en-US" dirty="0" smtClean="0"/>
              <a:t>Checked out the project and some of the basic features</a:t>
            </a:r>
          </a:p>
          <a:p>
            <a:r>
              <a:rPr lang="en-US" dirty="0" smtClean="0"/>
              <a:t>Deployed code and saw a build kick off automatically</a:t>
            </a:r>
          </a:p>
          <a:p>
            <a:r>
              <a:rPr lang="en-US" dirty="0" smtClean="0"/>
              <a:t>Checked out the Market Place</a:t>
            </a:r>
          </a:p>
          <a:p>
            <a:r>
              <a:rPr lang="en-US" dirty="0" smtClean="0"/>
              <a:t>Saw how we can change the processes with Approvals</a:t>
            </a:r>
          </a:p>
          <a:p>
            <a:r>
              <a:rPr lang="en-US" smtClean="0"/>
              <a:t>Task Library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Other things:</a:t>
            </a:r>
          </a:p>
          <a:p>
            <a:pPr lvl="1"/>
            <a:r>
              <a:rPr lang="en-US" dirty="0" smtClean="0"/>
              <a:t>There are hosted agents for Mac, Linux, and Windows</a:t>
            </a:r>
          </a:p>
          <a:p>
            <a:pPr lvl="1"/>
            <a:r>
              <a:rPr lang="en-US" dirty="0" smtClean="0"/>
              <a:t>Becoming ANY LANGUAGE and ANY PLATFORM</a:t>
            </a:r>
          </a:p>
          <a:p>
            <a:pPr lvl="1"/>
            <a:r>
              <a:rPr lang="en-US" dirty="0" smtClean="0"/>
              <a:t>#VSTS + #Azure = Awesomeness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852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twitter.com/hashtag/LoECDA</a:t>
            </a:r>
          </a:p>
          <a:p>
            <a:r>
              <a:rPr lang="en-US" dirty="0">
                <a:hlinkClick r:id="rId3"/>
              </a:rPr>
              <a:t>http://leagueofextraordinaryclouddevopsadvocates.com/</a:t>
            </a:r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://azure.microsoft.com/en-us/community/education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Free Azure Credit for Students and Educators</a:t>
            </a:r>
          </a:p>
          <a:p>
            <a:r>
              <a:rPr lang="en-US" dirty="0">
                <a:hlinkClick r:id="rId4"/>
              </a:rPr>
              <a:t>https://bizspark.microsoft.com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BizSpark - up to $120k in azure credits for qualifying startup businesses</a:t>
            </a:r>
          </a:p>
          <a:p>
            <a:r>
              <a:rPr lang="en-US" dirty="0"/>
              <a:t>Twelve-Factor Apps - </a:t>
            </a:r>
            <a:r>
              <a:rPr lang="en-US" dirty="0">
                <a:hlinkClick r:id="rId5"/>
              </a:rPr>
              <a:t>https://12factor.net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www.thoughtworks.com/insights/blog/enabling-continuous-delivery-enterprises-testing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413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Chris Berthold : </a:t>
            </a:r>
            <a:r>
              <a:rPr lang="en-US" dirty="0" smtClean="0"/>
              <a:t>Fearless Live Presenter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 years </a:t>
            </a:r>
            <a:r>
              <a:rPr lang="en-US" dirty="0"/>
              <a:t>of development experience developing </a:t>
            </a:r>
            <a:r>
              <a:rPr lang="en-US" dirty="0" smtClean="0"/>
              <a:t>software </a:t>
            </a:r>
            <a:r>
              <a:rPr lang="en-US" dirty="0"/>
              <a:t>and </a:t>
            </a:r>
            <a:r>
              <a:rPr lang="en-US" dirty="0" smtClean="0"/>
              <a:t>DevOps/network </a:t>
            </a:r>
            <a:r>
              <a:rPr lang="en-US" dirty="0"/>
              <a:t>administration</a:t>
            </a:r>
          </a:p>
          <a:p>
            <a:r>
              <a:rPr lang="en-US" dirty="0"/>
              <a:t>10 years of business development in a manufacturing setting</a:t>
            </a:r>
          </a:p>
          <a:p>
            <a:r>
              <a:rPr lang="en-US" dirty="0"/>
              <a:t>6 years of development as software </a:t>
            </a:r>
            <a:r>
              <a:rPr lang="en-US" dirty="0" smtClean="0"/>
              <a:t>consultant</a:t>
            </a:r>
          </a:p>
          <a:p>
            <a:r>
              <a:rPr lang="en-US" dirty="0" smtClean="0"/>
              <a:t>4</a:t>
            </a:r>
            <a:r>
              <a:rPr lang="en-US" dirty="0" smtClean="0"/>
              <a:t> </a:t>
            </a:r>
            <a:r>
              <a:rPr lang="en-US" dirty="0" smtClean="0"/>
              <a:t>years with the awesome </a:t>
            </a:r>
            <a:r>
              <a:rPr lang="en-US" dirty="0"/>
              <a:t>Product Development Team for </a:t>
            </a:r>
            <a:r>
              <a:rPr lang="en-US" dirty="0" err="1" smtClean="0"/>
              <a:t>Flightdocs</a:t>
            </a:r>
            <a:endParaRPr lang="en-US" dirty="0" smtClean="0"/>
          </a:p>
          <a:p>
            <a:r>
              <a:rPr lang="en-US" dirty="0" smtClean="0"/>
              <a:t>Private pilot</a:t>
            </a:r>
            <a:endParaRPr lang="en-US" dirty="0" smtClean="0"/>
          </a:p>
          <a:p>
            <a:r>
              <a:rPr lang="en-US" dirty="0" smtClean="0"/>
              <a:t>Enjoys </a:t>
            </a:r>
            <a:r>
              <a:rPr lang="en-US" dirty="0" smtClean="0"/>
              <a:t>software architecture, simplifying software design and practical performance in applications, and engaging others in software architecture</a:t>
            </a:r>
            <a:endParaRPr lang="en-US" dirty="0"/>
          </a:p>
          <a:p>
            <a:r>
              <a:rPr lang="en-US" dirty="0" smtClean="0">
                <a:hlinkClick r:id="rId2"/>
              </a:rPr>
              <a:t>http://github.com/cberthold/presentations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97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Talk about Continuous Integration and Continuous Delivery</a:t>
            </a:r>
          </a:p>
          <a:p>
            <a:r>
              <a:rPr lang="en-US" dirty="0" smtClean="0"/>
              <a:t>See DevOps Projects</a:t>
            </a:r>
          </a:p>
          <a:p>
            <a:r>
              <a:rPr lang="en-US" dirty="0" smtClean="0"/>
              <a:t>See some of the features</a:t>
            </a:r>
          </a:p>
          <a:p>
            <a:r>
              <a:rPr lang="en-US" dirty="0" smtClean="0"/>
              <a:t>Deploy some quick code to see how it works</a:t>
            </a:r>
          </a:p>
          <a:p>
            <a:r>
              <a:rPr lang="en-US" dirty="0" smtClean="0"/>
              <a:t>Answer questions </a:t>
            </a:r>
            <a:r>
              <a:rPr lang="mr-IN" dirty="0" smtClean="0"/>
              <a:t>–</a:t>
            </a:r>
            <a:r>
              <a:rPr lang="en-US" dirty="0" smtClean="0"/>
              <a:t> you’re all DevOps experts already </a:t>
            </a:r>
            <a:r>
              <a:rPr lang="mr-IN" dirty="0" smtClean="0"/>
              <a:t>…</a:t>
            </a:r>
            <a:r>
              <a:rPr lang="en-US" dirty="0" smtClean="0"/>
              <a:t> right?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027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Development Complete to YOU?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71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DevOps?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7664"/>
            <a:ext cx="8596668" cy="3880773"/>
          </a:xfrm>
        </p:spPr>
        <p:txBody>
          <a:bodyPr/>
          <a:lstStyle/>
          <a:p>
            <a:pPr algn="r"/>
            <a:r>
              <a:rPr lang="en-US" sz="3200" dirty="0" smtClean="0"/>
              <a:t>“DevOps is the union of people, processes, and products to enable continuous delivery of value to end users.”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- Donovan Brown,</a:t>
            </a:r>
            <a:br>
              <a:rPr lang="en-US" dirty="0" smtClean="0"/>
            </a:br>
            <a:r>
              <a:rPr lang="en-US" dirty="0" smtClean="0"/>
              <a:t>Microsoft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938" y="3379787"/>
            <a:ext cx="5715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54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Wouldn’t it be cool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the union of people, processes, and products was a click away.</a:t>
            </a:r>
          </a:p>
          <a:p>
            <a:r>
              <a:rPr lang="en-US" dirty="0" smtClean="0"/>
              <a:t>You could get started easily without huge cost</a:t>
            </a:r>
          </a:p>
          <a:p>
            <a:r>
              <a:rPr lang="en-US" dirty="0" smtClean="0"/>
              <a:t>Get started and change the process without learning a bunch of code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980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DevOps Project </a:t>
            </a:r>
            <a:r>
              <a:rPr lang="en-US" sz="2000" dirty="0" smtClean="0"/>
              <a:t>(public preview)</a:t>
            </a:r>
            <a:br>
              <a:rPr lang="en-US" sz="2000" dirty="0" smtClean="0"/>
            </a:br>
            <a:r>
              <a:rPr lang="en-US" dirty="0" smtClean="0"/>
              <a:t>The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up and running with a new app and a full DevOps pipeline in just a few </a:t>
            </a:r>
            <a:r>
              <a:rPr lang="en-US" dirty="0" smtClean="0"/>
              <a:t>minutes  </a:t>
            </a:r>
            <a:r>
              <a:rPr lang="en-US" dirty="0" smtClean="0">
                <a:solidFill>
                  <a:srgbClr val="0070C0"/>
                </a:solidFill>
              </a:rPr>
              <a:t>(THE “MADE EASY” PART)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Support for a wide range of popular frameworks such as .NET, Java, PHP, Node, and </a:t>
            </a:r>
            <a:r>
              <a:rPr lang="en-US" dirty="0" smtClean="0"/>
              <a:t>Python (Ruby and Go coming very soon)</a:t>
            </a:r>
          </a:p>
          <a:p>
            <a:pPr lvl="1"/>
            <a:r>
              <a:rPr lang="en-US" dirty="0" smtClean="0"/>
              <a:t>Any Platform </a:t>
            </a:r>
            <a:r>
              <a:rPr lang="mr-IN" dirty="0" smtClean="0"/>
              <a:t>–</a:t>
            </a:r>
            <a:r>
              <a:rPr lang="en-US" dirty="0" smtClean="0"/>
              <a:t> Any Language</a:t>
            </a:r>
            <a:endParaRPr lang="en-US" dirty="0"/>
          </a:p>
          <a:p>
            <a:r>
              <a:rPr lang="en-US" dirty="0"/>
              <a:t>Start fresh or bring your own application from GitHub</a:t>
            </a:r>
          </a:p>
          <a:p>
            <a:r>
              <a:rPr lang="en-US" dirty="0"/>
              <a:t>Built-in Application Insights integration for instant analytics and actionable insights</a:t>
            </a:r>
          </a:p>
          <a:p>
            <a:r>
              <a:rPr lang="en-US" dirty="0"/>
              <a:t>Cloud-powered CI/CD using Visual Studio Team Services (VSTS)</a:t>
            </a:r>
          </a:p>
          <a:p>
            <a:r>
              <a:rPr lang="en-US" dirty="0">
                <a:hlinkClick r:id="rId2"/>
              </a:rPr>
              <a:t>https://azure.microsoft.com/en-us/blog/azure-devops-project-public-preview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276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Let’s see it!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855" y="490137"/>
            <a:ext cx="81280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12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Twelve-Factor </a:t>
            </a:r>
            <a:r>
              <a:rPr lang="en-US" dirty="0" smtClean="0"/>
              <a:t>Apps </a:t>
            </a:r>
            <a:r>
              <a:rPr lang="mr-IN" dirty="0" smtClean="0"/>
              <a:t>–</a:t>
            </a:r>
            <a:r>
              <a:rPr lang="en-US" dirty="0" smtClean="0"/>
              <a:t> while we’re waiting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https://12factor.net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Manifesto maintained by popular PaaS provider </a:t>
            </a:r>
            <a:r>
              <a:rPr lang="en-US" dirty="0" err="1" smtClean="0"/>
              <a:t>Heroku</a:t>
            </a:r>
            <a:endParaRPr lang="en-US" dirty="0"/>
          </a:p>
          <a:p>
            <a:r>
              <a:rPr lang="en-US" dirty="0" smtClean="0"/>
              <a:t>Is a set of ”Best Practices” to achieve agility and scalability when designing for Software as a Service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>
                <a:hlinkClick r:id="rId3"/>
              </a:rPr>
              <a:t>I. Codebase</a:t>
            </a:r>
            <a:r>
              <a:rPr lang="en-US" b="1" dirty="0"/>
              <a:t> - One codebase tracked in revision control, many deploys</a:t>
            </a:r>
          </a:p>
          <a:p>
            <a:r>
              <a:rPr lang="en-US" b="1" dirty="0">
                <a:hlinkClick r:id="rId4"/>
              </a:rPr>
              <a:t>V. Build, release, run</a:t>
            </a:r>
            <a:r>
              <a:rPr lang="en-US" b="1" dirty="0"/>
              <a:t> - Strictly separate build and run stages</a:t>
            </a:r>
          </a:p>
          <a:p>
            <a:r>
              <a:rPr lang="en-US" b="1" dirty="0">
                <a:hlinkClick r:id="rId5"/>
              </a:rPr>
              <a:t>X. Dev/prod parity</a:t>
            </a:r>
            <a:r>
              <a:rPr lang="en-US" b="1" dirty="0"/>
              <a:t> - Keep development, staging, and production as similar as possible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72467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5085</TotalTime>
  <Words>645</Words>
  <Application>Microsoft Macintosh PowerPoint</Application>
  <PresentationFormat>Widescreen</PresentationFormat>
  <Paragraphs>97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Mangal</vt:lpstr>
      <vt:lpstr>Trebuchet MS</vt:lpstr>
      <vt:lpstr>Wingdings 3</vt:lpstr>
      <vt:lpstr>Arial</vt:lpstr>
      <vt:lpstr>Facet</vt:lpstr>
      <vt:lpstr>Take on DevOps</vt:lpstr>
      <vt:lpstr>Chris Berthold : Fearless Live Presenter</vt:lpstr>
      <vt:lpstr>Agenda</vt:lpstr>
      <vt:lpstr>What is Development Complete to YOU?</vt:lpstr>
      <vt:lpstr>What is DevOps?</vt:lpstr>
      <vt:lpstr>Wouldn’t it be cool if…</vt:lpstr>
      <vt:lpstr>Azure DevOps Project (public preview) The benefits</vt:lpstr>
      <vt:lpstr>Let’s see it!</vt:lpstr>
      <vt:lpstr>Twelve-Factor Apps – while we’re waiting</vt:lpstr>
      <vt:lpstr>What is Continuous Integration?</vt:lpstr>
      <vt:lpstr>Continuous Delivery</vt:lpstr>
      <vt:lpstr>PowerPoint Presentation</vt:lpstr>
      <vt:lpstr>Being Agile</vt:lpstr>
      <vt:lpstr>DEMO #2!</vt:lpstr>
      <vt:lpstr>Upcoming Events</vt:lpstr>
      <vt:lpstr>Recap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Take on DevOps</dc:title>
  <dc:creator>Chris Berthold</dc:creator>
  <cp:lastModifiedBy>Chris Berthold</cp:lastModifiedBy>
  <cp:revision>15</cp:revision>
  <dcterms:created xsi:type="dcterms:W3CDTF">2018-01-20T16:01:56Z</dcterms:created>
  <dcterms:modified xsi:type="dcterms:W3CDTF">2018-02-01T01:47:20Z</dcterms:modified>
</cp:coreProperties>
</file>

<file path=docProps/thumbnail.jpeg>
</file>